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48" r:id="rId2"/>
    <p:sldId id="257" r:id="rId3"/>
    <p:sldId id="319" r:id="rId4"/>
    <p:sldId id="316" r:id="rId5"/>
    <p:sldId id="318" r:id="rId6"/>
    <p:sldId id="320" r:id="rId7"/>
    <p:sldId id="321" r:id="rId8"/>
    <p:sldId id="338" r:id="rId9"/>
    <p:sldId id="337" r:id="rId10"/>
    <p:sldId id="312" r:id="rId11"/>
    <p:sldId id="297" r:id="rId12"/>
    <p:sldId id="336" r:id="rId13"/>
    <p:sldId id="322" r:id="rId14"/>
    <p:sldId id="299" r:id="rId15"/>
    <p:sldId id="323" r:id="rId16"/>
    <p:sldId id="324" r:id="rId17"/>
    <p:sldId id="276" r:id="rId18"/>
    <p:sldId id="347" r:id="rId19"/>
    <p:sldId id="277" r:id="rId20"/>
    <p:sldId id="339" r:id="rId21"/>
    <p:sldId id="340" r:id="rId22"/>
    <p:sldId id="341" r:id="rId23"/>
    <p:sldId id="342" r:id="rId24"/>
    <p:sldId id="343" r:id="rId25"/>
    <p:sldId id="332" r:id="rId26"/>
    <p:sldId id="325" r:id="rId27"/>
    <p:sldId id="278" r:id="rId28"/>
    <p:sldId id="333" r:id="rId29"/>
    <p:sldId id="344" r:id="rId30"/>
    <p:sldId id="328" r:id="rId31"/>
    <p:sldId id="329" r:id="rId32"/>
    <p:sldId id="326" r:id="rId33"/>
    <p:sldId id="279" r:id="rId34"/>
    <p:sldId id="266" r:id="rId35"/>
    <p:sldId id="345" r:id="rId36"/>
    <p:sldId id="346" r:id="rId37"/>
    <p:sldId id="280" r:id="rId38"/>
    <p:sldId id="281" r:id="rId39"/>
    <p:sldId id="291" r:id="rId40"/>
    <p:sldId id="334" r:id="rId41"/>
    <p:sldId id="292" r:id="rId42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436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263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589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8709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147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4415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747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331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20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839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31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92A-D199-4F11-B369-087A732F2C25}" type="datetimeFigureOut">
              <a:rPr lang="ar-KW" smtClean="0"/>
              <a:t>11/02/1441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4701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media" Target="../media/media1.mp3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jpg"/><Relationship Id="rId4" Type="http://schemas.openxmlformats.org/officeDocument/2006/relationships/audio" Target="../media/media1.mp3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h_689381297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19800" y="0"/>
            <a:ext cx="6172200" cy="1785938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</p:pic>
      <p:pic>
        <p:nvPicPr>
          <p:cNvPr id="7" name="Picture 6" descr="65B0349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1785938"/>
            <a:ext cx="5810250" cy="4933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/>
        </p:blipFill>
        <p:spPr>
          <a:xfrm>
            <a:off x="0" y="0"/>
            <a:ext cx="60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62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691" y="0"/>
            <a:ext cx="11690386" cy="1446550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You can order the Italian furniture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products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on Instagram.</a:t>
            </a:r>
            <a:endParaRPr lang="ar-KW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690"/>
            <a:ext cx="6667500" cy="5209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648689"/>
            <a:ext cx="5524500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ODUC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4030" y="3202190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product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7" y="1534671"/>
            <a:ext cx="5680364" cy="5323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84834"/>
            <a:ext cx="937622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something that is made to be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sold</a:t>
            </a:r>
            <a:endParaRPr lang="ar-KW" sz="4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45" y="1565406"/>
            <a:ext cx="3659938" cy="4350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34670"/>
            <a:ext cx="2841029" cy="43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01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446550"/>
            <a:ext cx="12134850" cy="5411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691" y="0"/>
            <a:ext cx="11690386" cy="1446550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There are many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features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of social media which make it very useful.</a:t>
            </a:r>
            <a:endParaRPr lang="ar-KW" sz="4400" dirty="0"/>
          </a:p>
        </p:txBody>
      </p:sp>
    </p:spTree>
    <p:extLst>
      <p:ext uri="{BB962C8B-B14F-4D97-AF65-F5344CB8AC3E}">
        <p14:creationId xmlns:p14="http://schemas.microsoft.com/office/powerpoint/2010/main" val="29177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EATUR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8544" y="2761431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5777344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feature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012" y="5884834"/>
            <a:ext cx="11297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typical quality or an important part of something</a:t>
            </a:r>
            <a:endParaRPr lang="ar-KW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44" y="0"/>
            <a:ext cx="6414655" cy="5735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486"/>
            <a:ext cx="5777344" cy="473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12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‪order italian furniture products on instagram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68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99" y="-296009"/>
            <a:ext cx="7200801" cy="2412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921" y="153935"/>
            <a:ext cx="2167310" cy="113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2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EATUR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9068" y="5021262"/>
            <a:ext cx="487363" cy="487363"/>
          </a:xfrm>
          <a:prstGeom prst="rect">
            <a:avLst/>
          </a:prstGeom>
        </p:spPr>
      </p:pic>
      <p:pic>
        <p:nvPicPr>
          <p:cNvPr id="4" name="PRODUC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205198" y="411734"/>
            <a:ext cx="8301492" cy="25491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product     </a:t>
            </a: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(n.)</a:t>
            </a:r>
          </a:p>
          <a:p>
            <a:pPr algn="l">
              <a:buFont typeface="Arial" pitchFamily="34" charset="0"/>
              <a:buNone/>
            </a:pP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feature     </a:t>
            </a: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(n.)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1" y="2600752"/>
            <a:ext cx="9017000" cy="4257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0"/>
            <a:ext cx="5308600" cy="3671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1888"/>
            <a:ext cx="3175000" cy="314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65" y="2332710"/>
            <a:ext cx="2167803" cy="90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5472545" cy="689947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6073520" y="0"/>
            <a:ext cx="4752528" cy="15765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Student’s Book</a:t>
            </a:r>
            <a:br>
              <a:rPr lang="en-US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</a:br>
            <a:r>
              <a:rPr lang="en-US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Page </a:t>
            </a:r>
            <a:r>
              <a:rPr lang="en-US" sz="5400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anose="02010803020104030203" pitchFamily="2" charset="-79"/>
              </a:rPr>
              <a:t>58</a:t>
            </a:r>
            <a:endParaRPr lang="ar-KW" sz="6600" b="1" dirty="0">
              <a:ln w="635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45" y="1576536"/>
            <a:ext cx="6719455" cy="52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944" y="127108"/>
            <a:ext cx="1159625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3. Grammar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in context </a:t>
            </a:r>
            <a:endParaRPr lang="en-US" sz="4800" b="1" dirty="0" smtClean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Contrastive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Connectors: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although / however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944" y="2025226"/>
            <a:ext cx="115962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e.g.: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Although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Garamond" panose="02020404030301010803" pitchFamily="18" charset="0"/>
              </a:rPr>
              <a:t>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using technology excessively is unhealthy, using it in the right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way can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make life much easier.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745" y="4179356"/>
            <a:ext cx="3976255" cy="2678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3" y="4173873"/>
            <a:ext cx="4530437" cy="2684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9356"/>
            <a:ext cx="3408218" cy="26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6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944" y="127108"/>
            <a:ext cx="1159625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3. Grammar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in context </a:t>
            </a:r>
            <a:endParaRPr lang="en-US" sz="4800" b="1" dirty="0" smtClean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Contrastive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Connectors: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although / however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600" y="2025226"/>
            <a:ext cx="11988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e.g.: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Using technology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in the right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way can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make life much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easier,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 however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latin typeface="Garamond" panose="02020404030301010803" pitchFamily="18" charset="0"/>
              </a:rPr>
              <a:t>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using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it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excessively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is unhealthy.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745" y="4179356"/>
            <a:ext cx="3976255" cy="2678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3" y="4173873"/>
            <a:ext cx="4530437" cy="2684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9356"/>
            <a:ext cx="3408218" cy="26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92894"/>
            <a:ext cx="1265304" cy="1265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32733"/>
          <a:stretch/>
        </p:blipFill>
        <p:spPr>
          <a:xfrm>
            <a:off x="304800" y="1074738"/>
            <a:ext cx="11640457" cy="5587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09" y="464630"/>
            <a:ext cx="3653341" cy="12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4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12231892" cy="2230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2230582"/>
            <a:ext cx="5881885" cy="1181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85" y="2230582"/>
            <a:ext cx="6310115" cy="4627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564"/>
            <a:ext cx="5881885" cy="34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4636" y="1100424"/>
            <a:ext cx="6882727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Read your answers.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6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944" y="182801"/>
            <a:ext cx="11346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a. Complete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the following sentences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6" y="3244734"/>
            <a:ext cx="5985164" cy="3613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86" y="3733800"/>
            <a:ext cx="3486150" cy="312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253" y="1191859"/>
            <a:ext cx="113468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…………………………….......…………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, however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, he didn’t get the job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944" y="2583014"/>
            <a:ext cx="113468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He has lots of experience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however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, he didn’t get the job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1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943" y="182801"/>
            <a:ext cx="114300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…………………………….........…………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although it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was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raining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942" y="1235747"/>
            <a:ext cx="114300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They went outside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, although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it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was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raining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944" y="182801"/>
            <a:ext cx="1154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Although she knew she was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wrong,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………….……………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526" y="1623674"/>
            <a:ext cx="116516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Although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she knew she was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wrong,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she didn’t apologise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8" y="3033537"/>
            <a:ext cx="5735782" cy="382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4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944" y="79290"/>
            <a:ext cx="11443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didn’t like the film, however,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……………………………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0944" y="959341"/>
            <a:ext cx="11443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didn’t like the film, however,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my brother liked </a:t>
            </a:r>
            <a:r>
              <a:rPr lang="en-US" sz="4000" b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it </a:t>
            </a:r>
          </a:p>
          <a:p>
            <a:pPr algn="l"/>
            <a:r>
              <a:rPr lang="en-US" sz="4000" b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lot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2454946"/>
            <a:ext cx="6137564" cy="4403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4946"/>
            <a:ext cx="6068291" cy="440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1" y="1863788"/>
            <a:ext cx="6400800" cy="4074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91" y="4528774"/>
            <a:ext cx="3990109" cy="2329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36" y="0"/>
            <a:ext cx="3851565" cy="236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8775"/>
            <a:ext cx="3879274" cy="2329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879273" cy="23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4655"/>
            <a:ext cx="12192000" cy="4267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" y="-1"/>
            <a:ext cx="12293600" cy="26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0778" y="831234"/>
            <a:ext cx="1095894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You are starting a small business with a group of friends and you want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advertise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your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product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.</a:t>
            </a:r>
          </a:p>
          <a:p>
            <a:pPr algn="l"/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Which social media would you choose?</a:t>
            </a:r>
          </a:p>
          <a:p>
            <a:pPr algn="l"/>
            <a:endParaRPr lang="en-US" sz="36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Discuss what specific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features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of that social media would make it useful.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3" y="4680857"/>
            <a:ext cx="2902857" cy="217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972" y="0"/>
            <a:ext cx="1782536" cy="89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1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49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1964" y="5706070"/>
            <a:ext cx="6882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Read your answers.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4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331"/>
            <a:ext cx="12192000" cy="59936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676" y="0"/>
            <a:ext cx="1095894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What do you think of online shopping?</a:t>
            </a:r>
            <a:endParaRPr lang="en-US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3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031534" y="512788"/>
            <a:ext cx="3779912" cy="1152128"/>
          </a:xfrm>
          <a:prstGeom prst="rect">
            <a:avLst/>
          </a:prstGeom>
          <a:solidFill>
            <a:schemeClr val="tx1">
              <a:alpha val="69020"/>
            </a:schemeClr>
          </a:solidFill>
        </p:spPr>
        <p:txBody>
          <a:bodyPr vert="horz" lIns="91440" tIns="45720" rIns="91440" bIns="45720" rtlCol="1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Unit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7</a:t>
            </a:r>
            <a:endParaRPr lang="ar-KW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77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12192000" cy="574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676" y="152361"/>
            <a:ext cx="10958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Which social media would you choose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439"/>
            <a:ext cx="12192000" cy="55345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236" y="0"/>
            <a:ext cx="11776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Discuss what specific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features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of that social media would make it useful.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7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3295206"/>
            <a:ext cx="6930737" cy="3496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/>
          <a:stretch/>
        </p:blipFill>
        <p:spPr>
          <a:xfrm>
            <a:off x="0" y="1149927"/>
            <a:ext cx="5112327" cy="5708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82" y="1284752"/>
            <a:ext cx="3255818" cy="18756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676" y="0"/>
            <a:ext cx="1095894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Would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you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choose Snapchat or Instagram?</a:t>
            </a:r>
            <a:endParaRPr lang="en-US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32"/>
            <a:ext cx="12192001" cy="68532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945" y="251799"/>
            <a:ext cx="1161010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Garamond" panose="02020404030301010803" pitchFamily="18" charset="0"/>
              </a:rPr>
              <a:t>“Social media can be a blessing or a curse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Garamond" panose="02020404030301010803" pitchFamily="18" charset="0"/>
              </a:rPr>
              <a:t>.”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660066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7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21673"/>
            <a:ext cx="12192000" cy="6483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5" y="320843"/>
            <a:ext cx="2561359" cy="85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9637" y="1425015"/>
            <a:ext cx="6882727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Read your answers.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8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نتيجة بحث الصور عن ‪for against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639872"/>
            <a:ext cx="2715202" cy="181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Garamond" panose="02020404030301010803" pitchFamily="18" charset="0"/>
              </a:rPr>
              <a:t>“Social media can be a blessing or a curse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Garamond" panose="02020404030301010803" pitchFamily="18" charset="0"/>
              </a:rPr>
              <a:t>.”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660066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95"/>
          <a:stretch/>
        </p:blipFill>
        <p:spPr>
          <a:xfrm>
            <a:off x="0" y="830997"/>
            <a:ext cx="4762500" cy="1400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7"/>
          <a:stretch/>
        </p:blipFill>
        <p:spPr>
          <a:xfrm>
            <a:off x="7429500" y="830997"/>
            <a:ext cx="4762500" cy="1427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320437"/>
            <a:ext cx="656045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Bringing people together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20112" y="2330724"/>
            <a:ext cx="547772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Health problems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3249068"/>
            <a:ext cx="6560457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Sharing information, photos and videos  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" y="4730940"/>
            <a:ext cx="656045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Sharing interests and hobbies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" y="5438826"/>
            <a:ext cx="656045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Building friendships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0112" y="3137598"/>
            <a:ext cx="5471887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It can be dangerous if it is misused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20112" y="4688552"/>
            <a:ext cx="54718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Wasting a lot of time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20113" y="5566087"/>
            <a:ext cx="5471887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•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Websites are not completely secure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680" y="0"/>
            <a:ext cx="1174205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b. In your notebook, develop your notes into an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argumentative paragraph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explaining whether you are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for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 or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against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 social media.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025"/>
            <a:ext cx="5915891" cy="4371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09" y="2486024"/>
            <a:ext cx="6068291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09" y="2784"/>
            <a:ext cx="118317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Checklist</a:t>
            </a:r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: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" y="1110780"/>
            <a:ext cx="753253" cy="939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3" y="2859762"/>
            <a:ext cx="753253" cy="939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" y="4632573"/>
            <a:ext cx="753253" cy="9390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3360" y="1416603"/>
            <a:ext cx="108014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4D9A"/>
                </a:solidFill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Did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express my opinion in the topic sentence (for or against)?</a:t>
            </a: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4D9A"/>
                </a:solidFill>
                <a:latin typeface="Garamond" panose="02020404030301010803" pitchFamily="18" charset="0"/>
              </a:rPr>
              <a:t>      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Did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provide reasons and details to support my argument?</a:t>
            </a: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4D9A"/>
                </a:solidFill>
                <a:latin typeface="Garamond" panose="02020404030301010803" pitchFamily="18" charset="0"/>
              </a:rPr>
              <a:t>      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Did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conclude by summarizing my opinion in </a:t>
            </a:r>
            <a:endParaRPr lang="en-US" sz="4000" b="1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way readers will remember?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4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8582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1039" y="-55418"/>
            <a:ext cx="4536504" cy="148151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Closure</a:t>
            </a:r>
            <a:endParaRPr lang="ar-KW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82" y="0"/>
            <a:ext cx="6913418" cy="691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1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8" y="0"/>
            <a:ext cx="12342668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2918" y="0"/>
            <a:ext cx="4536504" cy="135154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Opener</a:t>
            </a:r>
            <a:endParaRPr lang="ar-KW" sz="8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228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6" y="1577995"/>
            <a:ext cx="7379853" cy="52800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236" y="0"/>
            <a:ext cx="117763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How can you sell your products online?</a:t>
            </a:r>
            <a:endParaRPr lang="ar-KW" sz="5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1577995"/>
            <a:ext cx="4904508" cy="528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7652" y="0"/>
            <a:ext cx="8568952" cy="79247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Thank you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885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2" r="8809"/>
          <a:stretch/>
        </p:blipFill>
        <p:spPr>
          <a:xfrm>
            <a:off x="5907314" y="0"/>
            <a:ext cx="628468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24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607" y="438224"/>
            <a:ext cx="108228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333333"/>
                </a:solidFill>
                <a:latin typeface="Garamond" panose="02020404030301010803" pitchFamily="18" charset="0"/>
              </a:rPr>
              <a:t>I am a 9 letter word.</a:t>
            </a:r>
            <a:b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333333"/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333333"/>
                </a:solidFill>
                <a:latin typeface="Garamond" panose="02020404030301010803" pitchFamily="18" charset="0"/>
              </a:rPr>
              <a:t>👉 My first 4 letter is a part of a body.</a:t>
            </a:r>
            <a:b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333333"/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333333"/>
                </a:solidFill>
                <a:latin typeface="Garamond" panose="02020404030301010803" pitchFamily="18" charset="0"/>
              </a:rPr>
              <a:t>👉 My last 3 letter is a number.</a:t>
            </a:r>
            <a:b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333333"/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333333"/>
                </a:solidFill>
                <a:latin typeface="Garamond" panose="02020404030301010803" pitchFamily="18" charset="0"/>
              </a:rPr>
              <a:t>👉 If you lost me, it would be your worst nightmare .</a:t>
            </a:r>
            <a:b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333333"/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333333"/>
                </a:solidFill>
                <a:latin typeface="Garamond" panose="02020404030301010803" pitchFamily="18" charset="0"/>
              </a:rPr>
              <a:t/>
            </a:r>
            <a:b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333333"/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333333"/>
                </a:solidFill>
                <a:latin typeface="Garamond" panose="02020404030301010803" pitchFamily="18" charset="0"/>
              </a:rPr>
              <a:t>👉Who I Am?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3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cellphone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19725" y="1899378"/>
            <a:ext cx="3822492" cy="1152128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cellphone</a:t>
            </a:r>
            <a:endParaRPr lang="ar-KW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05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545"/>
            <a:ext cx="5874327" cy="5195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691" y="0"/>
            <a:ext cx="11690386" cy="830997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Do you like shopping online?</a:t>
            </a:r>
            <a:endParaRPr lang="ar-KW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1496291"/>
            <a:ext cx="5999018" cy="536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90" y="957943"/>
            <a:ext cx="12278590" cy="59000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691" y="0"/>
            <a:ext cx="11690386" cy="769441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What would you like to order?</a:t>
            </a:r>
            <a:endParaRPr lang="ar-KW" sz="4400" dirty="0"/>
          </a:p>
        </p:txBody>
      </p:sp>
    </p:spTree>
    <p:extLst>
      <p:ext uri="{BB962C8B-B14F-4D97-AF65-F5344CB8AC3E}">
        <p14:creationId xmlns:p14="http://schemas.microsoft.com/office/powerpoint/2010/main" val="88021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466</Words>
  <Application>Microsoft Office PowerPoint</Application>
  <PresentationFormat>شاشة عريضة</PresentationFormat>
  <Paragraphs>64</Paragraphs>
  <Slides>41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9" baseType="lpstr">
      <vt:lpstr>Adobe Gothic Std B</vt:lpstr>
      <vt:lpstr>Aharoni</vt:lpstr>
      <vt:lpstr>Arial</vt:lpstr>
      <vt:lpstr>Calibri</vt:lpstr>
      <vt:lpstr>Calibri Light</vt:lpstr>
      <vt:lpstr>Garamond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product</vt:lpstr>
      <vt:lpstr>عرض تقديمي في PowerPoint</vt:lpstr>
      <vt:lpstr>feature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ACER</cp:lastModifiedBy>
  <cp:revision>69</cp:revision>
  <dcterms:created xsi:type="dcterms:W3CDTF">2018-12-01T23:13:37Z</dcterms:created>
  <dcterms:modified xsi:type="dcterms:W3CDTF">2019-10-10T00:59:19Z</dcterms:modified>
</cp:coreProperties>
</file>